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327" r:id="rId2"/>
    <p:sldId id="279" r:id="rId3"/>
    <p:sldId id="281" r:id="rId4"/>
    <p:sldId id="282" r:id="rId5"/>
    <p:sldId id="328" r:id="rId6"/>
    <p:sldId id="330" r:id="rId7"/>
    <p:sldId id="329" r:id="rId8"/>
    <p:sldId id="331" r:id="rId9"/>
    <p:sldId id="332" r:id="rId10"/>
    <p:sldId id="333" r:id="rId11"/>
    <p:sldId id="334" r:id="rId12"/>
    <p:sldId id="310" r:id="rId13"/>
    <p:sldId id="295" r:id="rId14"/>
    <p:sldId id="291" r:id="rId15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8A8A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6571" autoAdjust="0"/>
  </p:normalViewPr>
  <p:slideViewPr>
    <p:cSldViewPr>
      <p:cViewPr varScale="1">
        <p:scale>
          <a:sx n="113" d="100"/>
          <a:sy n="113" d="100"/>
        </p:scale>
        <p:origin x="-157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82873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21614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03774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01078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13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1474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5935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16901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22694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32884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4076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492E3-8577-470F-BFA9-079ABD1FD258}" type="datetimeFigureOut">
              <a:rPr lang="he-IL" smtClean="0"/>
              <a:t>ה'/חשון/תשע"ט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A9117-58D4-4156-B0D7-BEDF731E30E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82099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187624" y="188640"/>
            <a:ext cx="6768752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6600" b="1" dirty="0" smtClean="0">
                <a:solidFill>
                  <a:schemeClr val="accent1">
                    <a:lumMod val="75000"/>
                  </a:schemeClr>
                </a:solidFill>
                <a:latin typeface="David" pitchFamily="34" charset="-79"/>
                <a:cs typeface="David" pitchFamily="34" charset="-79"/>
              </a:rPr>
              <a:t>מכרז 19/2018</a:t>
            </a:r>
          </a:p>
          <a:p>
            <a:pPr algn="ctr"/>
            <a:r>
              <a:rPr lang="he-IL" sz="6600" b="1" dirty="0">
                <a:solidFill>
                  <a:schemeClr val="accent1">
                    <a:lumMod val="75000"/>
                  </a:schemeClr>
                </a:solidFill>
                <a:latin typeface="David" pitchFamily="34" charset="-79"/>
                <a:cs typeface="David" pitchFamily="34" charset="-79"/>
              </a:rPr>
              <a:t>הקמת תחנת כיבוי </a:t>
            </a:r>
            <a:r>
              <a:rPr lang="he-IL" sz="6600" b="1" dirty="0" smtClean="0">
                <a:solidFill>
                  <a:schemeClr val="accent1">
                    <a:lumMod val="75000"/>
                  </a:schemeClr>
                </a:solidFill>
                <a:latin typeface="David" pitchFamily="34" charset="-79"/>
                <a:cs typeface="David" pitchFamily="34" charset="-79"/>
              </a:rPr>
              <a:t>שדרות</a:t>
            </a:r>
            <a:endParaRPr lang="he-IL" sz="6600" b="1" dirty="0">
              <a:solidFill>
                <a:schemeClr val="accent1">
                  <a:lumMod val="75000"/>
                </a:schemeClr>
              </a:solidFill>
              <a:latin typeface="David" pitchFamily="34" charset="-79"/>
              <a:cs typeface="David" pitchFamily="34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8704" y="5940569"/>
            <a:ext cx="1861408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3200" b="1" dirty="0" smtClean="0">
                <a:solidFill>
                  <a:schemeClr val="accent1">
                    <a:lumMod val="75000"/>
                  </a:schemeClr>
                </a:solidFill>
                <a:latin typeface="David" pitchFamily="34" charset="-79"/>
                <a:cs typeface="David" pitchFamily="34" charset="-79"/>
              </a:rPr>
              <a:t>17.10.2018</a:t>
            </a:r>
            <a:endParaRPr lang="he-IL" sz="3200" b="1" dirty="0">
              <a:solidFill>
                <a:schemeClr val="accent1">
                  <a:lumMod val="75000"/>
                </a:scheme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2" name="תמונה 6" descr="בטחון פנים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44408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40968"/>
            <a:ext cx="7788225" cy="2691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95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84308"/>
            <a:ext cx="8820472" cy="442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מלבן 1"/>
          <p:cNvSpPr/>
          <p:nvPr/>
        </p:nvSpPr>
        <p:spPr>
          <a:xfrm>
            <a:off x="674241" y="3176972"/>
            <a:ext cx="2889647" cy="180020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כבאות והצלה לישראל - שדרות</a:t>
            </a:r>
            <a:endParaRPr lang="he-IL" sz="14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292586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4"/>
          <p:cNvSpPr/>
          <p:nvPr/>
        </p:nvSpPr>
        <p:spPr>
          <a:xfrm>
            <a:off x="115618" y="116632"/>
            <a:ext cx="8920878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  <p:pic>
        <p:nvPicPr>
          <p:cNvPr id="12" name="תמונה 6" descr="בטחון פנים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52522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כותרת 1"/>
          <p:cNvSpPr txBox="1">
            <a:spLocks/>
          </p:cNvSpPr>
          <p:nvPr/>
        </p:nvSpPr>
        <p:spPr>
          <a:xfrm>
            <a:off x="3491880" y="764704"/>
            <a:ext cx="1944688" cy="4318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e-IL" sz="2400" b="1" u="sng" dirty="0" err="1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הדמייה</a:t>
            </a:r>
            <a:endParaRPr lang="he-IL" sz="24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1927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2" b="4510"/>
          <a:stretch>
            <a:fillRect/>
          </a:stretch>
        </p:blipFill>
        <p:spPr bwMode="auto">
          <a:xfrm>
            <a:off x="299452" y="1431221"/>
            <a:ext cx="8606928" cy="4467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מלבן 6"/>
          <p:cNvSpPr/>
          <p:nvPr/>
        </p:nvSpPr>
        <p:spPr>
          <a:xfrm>
            <a:off x="4464224" y="3147412"/>
            <a:ext cx="2484565" cy="2815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כבאות והצלה לישראל - שדרות</a:t>
            </a:r>
            <a:endParaRPr lang="he-IL" sz="14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555652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כותרת 1"/>
          <p:cNvSpPr txBox="1">
            <a:spLocks/>
          </p:cNvSpPr>
          <p:nvPr/>
        </p:nvSpPr>
        <p:spPr>
          <a:xfrm>
            <a:off x="3491880" y="1073109"/>
            <a:ext cx="1944688" cy="4318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e-IL" sz="2400" b="1" u="sng" dirty="0" err="1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הדמייה</a:t>
            </a:r>
            <a:endParaRPr lang="he-IL" sz="24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2" name="תמונה 6" descr="בטחון פנים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52522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4"/>
          <p:cNvSpPr/>
          <p:nvPr/>
        </p:nvSpPr>
        <p:spPr>
          <a:xfrm>
            <a:off x="115618" y="116632"/>
            <a:ext cx="8920878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</p:spTree>
    <p:extLst>
      <p:ext uri="{BB962C8B-B14F-4D97-AF65-F5344CB8AC3E}">
        <p14:creationId xmlns:p14="http://schemas.microsoft.com/office/powerpoint/2010/main" val="65126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  <p:sp>
        <p:nvSpPr>
          <p:cNvPr id="22" name="כותרת 1"/>
          <p:cNvSpPr txBox="1">
            <a:spLocks/>
          </p:cNvSpPr>
          <p:nvPr/>
        </p:nvSpPr>
        <p:spPr>
          <a:xfrm>
            <a:off x="1593556" y="692696"/>
            <a:ext cx="5940660" cy="100811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36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ea typeface="+mn-ea"/>
                <a:cs typeface="David" pitchFamily="34" charset="-79"/>
              </a:rPr>
              <a:t>דלת נאספת לחניית רכבי כיבוי</a:t>
            </a:r>
          </a:p>
          <a:p>
            <a:r>
              <a:rPr lang="he-IL" sz="28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sz="2600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ea typeface="+mn-ea"/>
                <a:cs typeface="David" pitchFamily="34" charset="-79"/>
              </a:rPr>
              <a:t>כדוגמת תוצרת</a:t>
            </a:r>
            <a:r>
              <a:rPr lang="en-US" sz="2600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ea typeface="+mn-ea"/>
                <a:cs typeface="David" pitchFamily="34" charset="-79"/>
              </a:rPr>
              <a:t> </a:t>
            </a:r>
            <a:r>
              <a:rPr lang="he-IL" sz="2600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ea typeface="+mn-ea"/>
                <a:cs typeface="David" pitchFamily="34" charset="-79"/>
              </a:rPr>
              <a:t>"</a:t>
            </a:r>
            <a:r>
              <a:rPr lang="en-US" sz="2600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ea typeface="+mn-ea"/>
                <a:cs typeface="David" pitchFamily="34" charset="-79"/>
              </a:rPr>
              <a:t>BUTZBACH</a:t>
            </a:r>
            <a:r>
              <a:rPr lang="he-IL" sz="2600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ea typeface="+mn-ea"/>
                <a:cs typeface="David" pitchFamily="34" charset="-79"/>
              </a:rPr>
              <a:t>"</a:t>
            </a:r>
            <a:r>
              <a:rPr lang="en-US" sz="2600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ea typeface="+mn-ea"/>
                <a:cs typeface="David" pitchFamily="34" charset="-79"/>
              </a:rPr>
              <a:t> </a:t>
            </a:r>
            <a:r>
              <a:rPr lang="he-IL" sz="2600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ea typeface="+mn-ea"/>
                <a:cs typeface="David" pitchFamily="34" charset="-79"/>
              </a:rPr>
              <a:t> גרמניה דגם </a:t>
            </a:r>
            <a:r>
              <a:rPr lang="en-US" sz="2600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ea typeface="+mn-ea"/>
                <a:cs typeface="David" pitchFamily="34" charset="-79"/>
              </a:rPr>
              <a:t>HT </a:t>
            </a:r>
            <a:endParaRPr lang="he-IL" sz="2600" b="1" dirty="0">
              <a:solidFill>
                <a:srgbClr val="4F81BD">
                  <a:lumMod val="75000"/>
                </a:srgbClr>
              </a:solidFill>
              <a:latin typeface="David" pitchFamily="34" charset="-79"/>
              <a:ea typeface="+mn-ea"/>
              <a:cs typeface="David" pitchFamily="34" charset="-79"/>
            </a:endParaRPr>
          </a:p>
        </p:txBody>
      </p:sp>
      <p:pic>
        <p:nvPicPr>
          <p:cNvPr id="12" name="תמונה 6" descr="בטחון פנים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44408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95" y="2928138"/>
            <a:ext cx="4797272" cy="331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403648" y="116632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504" y="1690592"/>
            <a:ext cx="3347864" cy="245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504" y="4212963"/>
            <a:ext cx="3347864" cy="243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מלבן 1"/>
          <p:cNvSpPr/>
          <p:nvPr/>
        </p:nvSpPr>
        <p:spPr>
          <a:xfrm>
            <a:off x="374643" y="1727809"/>
            <a:ext cx="47532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משווק ומתקין בארץ: </a:t>
            </a:r>
            <a:r>
              <a:rPr lang="he-IL" dirty="0" err="1">
                <a:solidFill>
                  <a:srgbClr val="002060"/>
                </a:solidFill>
              </a:rPr>
              <a:t>א.אדירן</a:t>
            </a:r>
            <a:r>
              <a:rPr lang="he-IL" dirty="0">
                <a:solidFill>
                  <a:srgbClr val="002060"/>
                </a:solidFill>
              </a:rPr>
              <a:t> הנדסה וסוכנויות בע"מ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he-IL" dirty="0" smtClean="0">
                <a:solidFill>
                  <a:srgbClr val="002060"/>
                </a:solidFill>
              </a:rPr>
              <a:t>		 טלפון</a:t>
            </a:r>
            <a:r>
              <a:rPr lang="he-IL" dirty="0">
                <a:solidFill>
                  <a:srgbClr val="002060"/>
                </a:solidFill>
              </a:rPr>
              <a:t>: </a:t>
            </a:r>
            <a:r>
              <a:rPr lang="he-IL" dirty="0" smtClean="0">
                <a:solidFill>
                  <a:srgbClr val="002060"/>
                </a:solidFill>
              </a:rPr>
              <a:t>03-9700500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24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>
              <a:solidFill>
                <a:prstClr val="black"/>
              </a:solidFill>
            </a:endParaRP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764704"/>
            <a:ext cx="4976936" cy="33843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07904" y="692696"/>
            <a:ext cx="3752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000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ארון מטבח </a:t>
            </a:r>
            <a:r>
              <a:rPr lang="he-IL" sz="2000" b="1" dirty="0" err="1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פלב"מ</a:t>
            </a:r>
            <a:endParaRPr lang="he-IL" sz="2000" b="1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45024"/>
            <a:ext cx="5400600" cy="29523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8958" y="3645024"/>
            <a:ext cx="3752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000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ארון שטיפת </a:t>
            </a:r>
            <a:r>
              <a:rPr lang="he-IL" sz="2000" b="1" dirty="0" err="1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מנ"פ</a:t>
            </a:r>
            <a:endParaRPr lang="he-IL" sz="2000" b="1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sp>
        <p:nvSpPr>
          <p:cNvPr id="9" name="Rectangle 4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  <p:pic>
        <p:nvPicPr>
          <p:cNvPr id="12" name="תמונה 6" descr="בטחון פנים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44408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403648" y="116632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929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38838" y="2341329"/>
            <a:ext cx="423741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6000" b="1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שאלות</a:t>
            </a:r>
            <a:endParaRPr lang="he-IL" sz="6000" b="1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9" name="תמונה 6" descr="בטחון פנים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44408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241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  <p:pic>
        <p:nvPicPr>
          <p:cNvPr id="12" name="תמונה 6" descr="בטחון פנים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44408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03648" y="292586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34882" y="908720"/>
            <a:ext cx="26006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6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תנאים כלליים</a:t>
            </a:r>
            <a:endParaRPr lang="he-IL" sz="36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1753652"/>
            <a:ext cx="777686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u="sng" dirty="0" smtClean="0">
                <a:latin typeface="David" pitchFamily="34" charset="-79"/>
                <a:cs typeface="David" pitchFamily="34" charset="-79"/>
              </a:rPr>
              <a:t>סיווג קבלן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– ג'-2 100 * (קבלן מוכר לעבודות ממשלתיות)</a:t>
            </a:r>
            <a:endParaRPr lang="he-IL" sz="2800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2402885"/>
            <a:ext cx="84249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u="sng" dirty="0" smtClean="0">
                <a:latin typeface="David" pitchFamily="34" charset="-79"/>
                <a:cs typeface="David" pitchFamily="34" charset="-79"/>
              </a:rPr>
              <a:t>ערבות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 – 150,000 ₪ בתוקף עד 5/02/2019 </a:t>
            </a:r>
            <a:r>
              <a:rPr lang="en-US" sz="2800" dirty="0" smtClean="0">
                <a:latin typeface="David" pitchFamily="34" charset="-79"/>
                <a:cs typeface="David" pitchFamily="34" charset="-79"/>
              </a:rPr>
              <a:t>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נא להקפיד על נוסח מדויק. </a:t>
            </a:r>
            <a:endParaRPr lang="he-IL" sz="2800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552" y="3338989"/>
            <a:ext cx="8247738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u="sng" dirty="0" smtClean="0">
                <a:latin typeface="David" pitchFamily="34" charset="-79"/>
                <a:cs typeface="David" pitchFamily="34" charset="-79"/>
              </a:rPr>
              <a:t>חוברת מכרז ודיסק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– ללא עלות, תימסר רק לקבלנים שהשתתפו בסיור הקבלנים.</a:t>
            </a:r>
            <a:endParaRPr lang="he-IL" sz="2800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4350" y="4347101"/>
            <a:ext cx="8256122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u="sng" dirty="0" smtClean="0">
                <a:latin typeface="David" pitchFamily="34" charset="-79"/>
                <a:cs typeface="David" pitchFamily="34" charset="-79"/>
              </a:rPr>
              <a:t>סיור קבלנים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– חובה. 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יערך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באתר בכתובת 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דרך העלייה פינת רח' הרב יורם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אברג'יל, שדרות</a:t>
            </a:r>
            <a:r>
              <a:rPr lang="he-IL" sz="2800" dirty="0" smtClean="0"/>
              <a:t>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ביום 17/10/18 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בשעה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14:00</a:t>
            </a:r>
            <a:endParaRPr lang="he-IL" sz="2800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5426060"/>
            <a:ext cx="842493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u="sng" dirty="0" smtClean="0">
                <a:latin typeface="David" pitchFamily="34" charset="-79"/>
                <a:cs typeface="David" pitchFamily="34" charset="-79"/>
              </a:rPr>
              <a:t>ניסיון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– ניסיון מוכח ב-2 פרויקטים קודמים בגודל ובהיקף דומה</a:t>
            </a:r>
            <a:endParaRPr lang="he-IL" sz="2800" dirty="0"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21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  <p:pic>
        <p:nvPicPr>
          <p:cNvPr id="12" name="תמונה 6" descr="בטחון פנים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44408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434882" y="764704"/>
            <a:ext cx="26006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6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תנאים כלליים</a:t>
            </a:r>
            <a:endParaRPr lang="he-IL" sz="36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1484784"/>
            <a:ext cx="837657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u="sng" dirty="0" smtClean="0">
                <a:latin typeface="David" pitchFamily="34" charset="-79"/>
                <a:cs typeface="David" pitchFamily="34" charset="-79"/>
              </a:rPr>
              <a:t>צורת הגשה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– מעטפה 1 - כתב כמויות מלא ודיסק כתב הכמויות. מעטפה 2 – חוברת המכרז, המפרט הטכני והנספחים הנדרשים (מקור אחד + עותק שני סרוק כקובץ </a:t>
            </a:r>
            <a:r>
              <a:rPr lang="en-US" sz="2800" dirty="0" smtClean="0">
                <a:latin typeface="David" pitchFamily="34" charset="-79"/>
                <a:cs typeface="David" pitchFamily="34" charset="-79"/>
              </a:rPr>
              <a:t>PDF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). את שתי המעטפות להכניס למעטפה אחת להגשה. אין צורך להחזיר תכניות.</a:t>
            </a:r>
            <a:endParaRPr lang="he-IL" sz="2800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3372674"/>
            <a:ext cx="8712968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u="sng" dirty="0" smtClean="0">
                <a:latin typeface="David" pitchFamily="34" charset="-79"/>
                <a:cs typeface="David" pitchFamily="34" charset="-79"/>
              </a:rPr>
              <a:t>תאריך אחרון לשאלות הבהרה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– 24/10/18 שעה 12:00, לדניאלה אור במייל </a:t>
            </a:r>
            <a:r>
              <a:rPr lang="en-US" sz="2800" dirty="0"/>
              <a:t>danielao@102.gov.il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 (מענה יפורסם עד 30/10/18)</a:t>
            </a:r>
            <a:endParaRPr lang="he-IL" sz="2800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3908" y="4365104"/>
            <a:ext cx="8286564" cy="16927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b="1" u="sng" dirty="0" smtClean="0">
                <a:latin typeface="David" pitchFamily="34" charset="-79"/>
                <a:cs typeface="David" pitchFamily="34" charset="-79"/>
              </a:rPr>
              <a:t>תאריך הגשה  </a:t>
            </a:r>
            <a:r>
              <a:rPr lang="he-IL" sz="2800" b="1" dirty="0" smtClean="0">
                <a:latin typeface="David" pitchFamily="34" charset="-79"/>
                <a:cs typeface="David" pitchFamily="34" charset="-79"/>
              </a:rPr>
              <a:t>– עד ליום 05/11/2018 בשעה 12:00 בדיוק!                         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בתיבת המכרזים בנציבות </a:t>
            </a:r>
            <a:r>
              <a:rPr lang="he-IL" sz="2800" dirty="0" err="1">
                <a:latin typeface="David" pitchFamily="34" charset="-79"/>
                <a:cs typeface="David" pitchFamily="34" charset="-79"/>
              </a:rPr>
              <a:t>כב"ה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,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שד' </a:t>
            </a:r>
            <a:r>
              <a:rPr lang="he-IL" sz="2800" dirty="0">
                <a:latin typeface="David" pitchFamily="34" charset="-79"/>
                <a:cs typeface="David" pitchFamily="34" charset="-79"/>
              </a:rPr>
              <a:t>רחבעם זאבי, </a:t>
            </a:r>
            <a:r>
              <a:rPr lang="he-IL" sz="2800" dirty="0" smtClean="0">
                <a:latin typeface="David" pitchFamily="34" charset="-79"/>
                <a:cs typeface="David" pitchFamily="34" charset="-79"/>
              </a:rPr>
              <a:t>ראשל"צ</a:t>
            </a:r>
          </a:p>
          <a:p>
            <a:endParaRPr lang="he-IL" b="1" dirty="0" smtClean="0">
              <a:latin typeface="David" pitchFamily="34" charset="-79"/>
              <a:cs typeface="David" pitchFamily="34" charset="-79"/>
            </a:endParaRPr>
          </a:p>
          <a:p>
            <a:r>
              <a:rPr lang="he-IL" sz="2800" b="1" dirty="0" smtClean="0">
                <a:latin typeface="David" pitchFamily="34" charset="-79"/>
                <a:cs typeface="David" pitchFamily="34" charset="-79"/>
              </a:rPr>
              <a:t>הסבה – חל איסור להסב את ההסכם לקבלן משנה.</a:t>
            </a:r>
            <a:endParaRPr lang="he-IL" sz="2800" b="1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292586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5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/>
        </p:nvSpPr>
        <p:spPr>
          <a:xfrm>
            <a:off x="107504" y="116632"/>
            <a:ext cx="8920878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407972" y="908720"/>
            <a:ext cx="26006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36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שלבים</a:t>
            </a:r>
            <a:endParaRPr lang="he-IL" sz="36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sp>
        <p:nvSpPr>
          <p:cNvPr id="7" name="מציין מיקום תוכן 1"/>
          <p:cNvSpPr txBox="1">
            <a:spLocks/>
          </p:cNvSpPr>
          <p:nvPr/>
        </p:nvSpPr>
        <p:spPr>
          <a:xfrm>
            <a:off x="829477" y="1988840"/>
            <a:ext cx="7757662" cy="3600400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  <a:tabLst>
                <a:tab pos="2424113" algn="l"/>
              </a:tabLst>
            </a:pPr>
            <a:r>
              <a:rPr lang="he-IL" dirty="0" smtClean="0">
                <a:latin typeface="David" pitchFamily="34" charset="-79"/>
                <a:cs typeface="David" pitchFamily="34" charset="-79"/>
              </a:rPr>
              <a:t>למידת המכרז ותנאיו</a:t>
            </a:r>
            <a:endParaRPr lang="he-IL" dirty="0">
              <a:latin typeface="David" pitchFamily="34" charset="-79"/>
              <a:cs typeface="David" pitchFamily="34" charset="-79"/>
            </a:endParaRPr>
          </a:p>
          <a:p>
            <a:pPr marL="457200" indent="-457200">
              <a:buFont typeface="+mj-lt"/>
              <a:buAutoNum type="arabicPeriod"/>
              <a:tabLst>
                <a:tab pos="2424113" algn="l"/>
              </a:tabLst>
            </a:pPr>
            <a:r>
              <a:rPr lang="he-IL" dirty="0" smtClean="0">
                <a:latin typeface="David" pitchFamily="34" charset="-79"/>
                <a:cs typeface="David" pitchFamily="34" charset="-79"/>
              </a:rPr>
              <a:t>הגשת </a:t>
            </a:r>
            <a:r>
              <a:rPr lang="he-IL" dirty="0">
                <a:latin typeface="David" pitchFamily="34" charset="-79"/>
                <a:cs typeface="David" pitchFamily="34" charset="-79"/>
              </a:rPr>
              <a:t>המכרז (עד ה- </a:t>
            </a:r>
            <a:r>
              <a:rPr lang="he-IL" dirty="0" smtClean="0">
                <a:latin typeface="David" pitchFamily="34" charset="-79"/>
                <a:cs typeface="David" pitchFamily="34" charset="-79"/>
              </a:rPr>
              <a:t>5.11.2018)</a:t>
            </a:r>
            <a:endParaRPr lang="he-IL" dirty="0">
              <a:latin typeface="David" pitchFamily="34" charset="-79"/>
              <a:cs typeface="David" pitchFamily="34" charset="-79"/>
            </a:endParaRPr>
          </a:p>
          <a:p>
            <a:pPr marL="457200" indent="-457200">
              <a:buFont typeface="+mj-lt"/>
              <a:buAutoNum type="arabicPeriod"/>
              <a:tabLst>
                <a:tab pos="2424113" algn="l"/>
              </a:tabLst>
            </a:pPr>
            <a:r>
              <a:rPr lang="he-IL" dirty="0">
                <a:latin typeface="David" pitchFamily="34" charset="-79"/>
                <a:cs typeface="David" pitchFamily="34" charset="-79"/>
              </a:rPr>
              <a:t>בדיקת המכרז והכרזת זוכה</a:t>
            </a:r>
          </a:p>
          <a:p>
            <a:pPr marL="457200" indent="-457200">
              <a:buFont typeface="+mj-lt"/>
              <a:buAutoNum type="arabicPeriod"/>
              <a:tabLst>
                <a:tab pos="2424113" algn="l"/>
              </a:tabLst>
            </a:pPr>
            <a:r>
              <a:rPr lang="he-IL" dirty="0" smtClean="0">
                <a:latin typeface="David" pitchFamily="34" charset="-79"/>
                <a:cs typeface="David" pitchFamily="34" charset="-79"/>
              </a:rPr>
              <a:t>צו </a:t>
            </a:r>
            <a:r>
              <a:rPr lang="he-IL" dirty="0">
                <a:latin typeface="David" pitchFamily="34" charset="-79"/>
                <a:cs typeface="David" pitchFamily="34" charset="-79"/>
              </a:rPr>
              <a:t>תחילת עבודות</a:t>
            </a:r>
          </a:p>
          <a:p>
            <a:pPr marL="457200" indent="-457200">
              <a:buFont typeface="+mj-lt"/>
              <a:buAutoNum type="arabicPeriod"/>
              <a:tabLst>
                <a:tab pos="2424113" algn="l"/>
              </a:tabLst>
            </a:pPr>
            <a:r>
              <a:rPr lang="he-IL" dirty="0">
                <a:latin typeface="David" pitchFamily="34" charset="-79"/>
                <a:cs typeface="David" pitchFamily="34" charset="-79"/>
              </a:rPr>
              <a:t>מסירת המבנה וקבלתו </a:t>
            </a:r>
            <a:r>
              <a:rPr lang="he-IL" b="1" u="sng" dirty="0" smtClean="0">
                <a:latin typeface="David" pitchFamily="34" charset="-79"/>
                <a:cs typeface="David" pitchFamily="34" charset="-79"/>
              </a:rPr>
              <a:t>12 </a:t>
            </a:r>
            <a:r>
              <a:rPr lang="he-IL" b="1" u="sng" dirty="0">
                <a:latin typeface="David" pitchFamily="34" charset="-79"/>
                <a:cs typeface="David" pitchFamily="34" charset="-79"/>
              </a:rPr>
              <a:t>חודשים </a:t>
            </a:r>
            <a:r>
              <a:rPr lang="he-IL" dirty="0">
                <a:latin typeface="David" pitchFamily="34" charset="-79"/>
                <a:cs typeface="David" pitchFamily="34" charset="-79"/>
              </a:rPr>
              <a:t>ממועד צו תחילת </a:t>
            </a:r>
            <a:r>
              <a:rPr lang="he-IL" dirty="0" smtClean="0">
                <a:latin typeface="David" pitchFamily="34" charset="-79"/>
                <a:cs typeface="David" pitchFamily="34" charset="-79"/>
              </a:rPr>
              <a:t>העבודות</a:t>
            </a:r>
            <a:endParaRPr lang="he-IL" dirty="0"/>
          </a:p>
        </p:txBody>
      </p:sp>
      <p:pic>
        <p:nvPicPr>
          <p:cNvPr id="12" name="תמונה 6" descr="בטחון פנים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44408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03648" y="292586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081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TextBox 12"/>
          <p:cNvSpPr txBox="1">
            <a:spLocks noChangeArrowheads="1"/>
          </p:cNvSpPr>
          <p:nvPr/>
        </p:nvSpPr>
        <p:spPr bwMode="auto">
          <a:xfrm rot="1138406">
            <a:off x="4132263" y="3534818"/>
            <a:ext cx="1727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e-IL" altLang="he-IL" sz="1600">
                <a:solidFill>
                  <a:schemeClr val="bg1"/>
                </a:solidFill>
              </a:rPr>
              <a:t>רחוב תובל</a:t>
            </a:r>
          </a:p>
        </p:txBody>
      </p:sp>
      <p:sp>
        <p:nvSpPr>
          <p:cNvPr id="15" name="כותרת 1"/>
          <p:cNvSpPr txBox="1">
            <a:spLocks/>
          </p:cNvSpPr>
          <p:nvPr/>
        </p:nvSpPr>
        <p:spPr>
          <a:xfrm>
            <a:off x="7182776" y="4581525"/>
            <a:ext cx="1728787" cy="4318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e-IL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ישוב</a:t>
            </a:r>
            <a:r>
              <a:rPr lang="he-IL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:  </a:t>
            </a:r>
            <a:r>
              <a:rPr lang="en-US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 </a:t>
            </a:r>
            <a:r>
              <a:rPr lang="he-IL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שדרות </a:t>
            </a:r>
          </a:p>
          <a:p>
            <a:pPr fontAlgn="auto">
              <a:spcAft>
                <a:spcPts val="0"/>
              </a:spcAft>
              <a:defRPr/>
            </a:pPr>
            <a:r>
              <a:rPr lang="he-IL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שטח</a:t>
            </a:r>
            <a:r>
              <a:rPr lang="he-IL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:   </a:t>
            </a:r>
            <a:r>
              <a:rPr lang="he-IL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2.0 דונם</a:t>
            </a:r>
            <a:r>
              <a:rPr lang="en-US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/>
            </a:r>
            <a:br>
              <a:rPr lang="en-US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</a:br>
            <a:r>
              <a:rPr lang="he-IL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גוש:   </a:t>
            </a:r>
            <a:r>
              <a:rPr lang="he-IL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   1884   </a:t>
            </a:r>
            <a:r>
              <a:rPr lang="en-US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/>
            </a:r>
            <a:br>
              <a:rPr lang="en-US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</a:br>
            <a:r>
              <a:rPr lang="he-IL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חלקה</a:t>
            </a:r>
            <a:r>
              <a:rPr lang="he-IL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:  </a:t>
            </a:r>
            <a:r>
              <a:rPr lang="he-IL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39</a:t>
            </a:r>
          </a:p>
          <a:p>
            <a:pPr fontAlgn="auto">
              <a:spcAft>
                <a:spcPts val="0"/>
              </a:spcAft>
              <a:defRPr/>
            </a:pPr>
            <a:r>
              <a:rPr lang="he-IL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מגרש: </a:t>
            </a:r>
            <a:r>
              <a:rPr lang="he-IL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 </a:t>
            </a:r>
            <a:r>
              <a:rPr lang="en-US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922A2</a:t>
            </a:r>
            <a:endParaRPr lang="he-IL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165530"/>
            <a:ext cx="5468276" cy="5431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תמונה 6" descr="בטחון פנים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44408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4"/>
          <p:cNvSpPr/>
          <p:nvPr/>
        </p:nvSpPr>
        <p:spPr>
          <a:xfrm>
            <a:off x="107504" y="116632"/>
            <a:ext cx="8920878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1403648" y="116632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sp>
        <p:nvSpPr>
          <p:cNvPr id="2" name="מלבן 1"/>
          <p:cNvSpPr/>
          <p:nvPr/>
        </p:nvSpPr>
        <p:spPr>
          <a:xfrm>
            <a:off x="3716588" y="616423"/>
            <a:ext cx="17027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e-IL" sz="24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תכנית</a:t>
            </a:r>
            <a:r>
              <a:rPr lang="he-IL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 </a:t>
            </a:r>
            <a:r>
              <a:rPr lang="he-IL" sz="24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סביבה</a:t>
            </a:r>
          </a:p>
        </p:txBody>
      </p:sp>
    </p:spTree>
    <p:extLst>
      <p:ext uri="{BB962C8B-B14F-4D97-AF65-F5344CB8AC3E}">
        <p14:creationId xmlns:p14="http://schemas.microsoft.com/office/powerpoint/2010/main" val="89779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99969"/>
            <a:ext cx="5976664" cy="549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"/>
          <p:cNvSpPr/>
          <p:nvPr/>
        </p:nvSpPr>
        <p:spPr>
          <a:xfrm>
            <a:off x="107504" y="116632"/>
            <a:ext cx="8920878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  <p:pic>
        <p:nvPicPr>
          <p:cNvPr id="16" name="תמונה 6" descr="בטחון פנים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44408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403648" y="188641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sp>
        <p:nvSpPr>
          <p:cNvPr id="6" name="כותרת 1"/>
          <p:cNvSpPr txBox="1">
            <a:spLocks/>
          </p:cNvSpPr>
          <p:nvPr/>
        </p:nvSpPr>
        <p:spPr>
          <a:xfrm>
            <a:off x="3347864" y="692105"/>
            <a:ext cx="2124472" cy="2159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e-IL" sz="24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תכנית פיתוח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73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59362" y="140186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sp>
        <p:nvSpPr>
          <p:cNvPr id="11" name="Rectangle 4"/>
          <p:cNvSpPr/>
          <p:nvPr/>
        </p:nvSpPr>
        <p:spPr>
          <a:xfrm>
            <a:off x="115618" y="116632"/>
            <a:ext cx="8920878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  <p:pic>
        <p:nvPicPr>
          <p:cNvPr id="17" name="תמונה 6" descr="בטחון פנים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52522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50" y="180110"/>
            <a:ext cx="644252" cy="63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כותרת 1"/>
          <p:cNvSpPr txBox="1">
            <a:spLocks/>
          </p:cNvSpPr>
          <p:nvPr/>
        </p:nvSpPr>
        <p:spPr>
          <a:xfrm>
            <a:off x="2987824" y="836836"/>
            <a:ext cx="2668885" cy="2159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e-IL" sz="24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תכנית </a:t>
            </a:r>
            <a:r>
              <a:rPr lang="he-IL" sz="24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קומת קרקע</a:t>
            </a:r>
            <a:endParaRPr lang="he-IL" sz="24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74" y="1340768"/>
            <a:ext cx="8620706" cy="48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035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" t="2521" r="620" b="1720"/>
          <a:stretch>
            <a:fillRect/>
          </a:stretch>
        </p:blipFill>
        <p:spPr bwMode="auto">
          <a:xfrm>
            <a:off x="107950" y="1461219"/>
            <a:ext cx="8872538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42408"/>
            <a:ext cx="2447925" cy="196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מחבר ישר 4"/>
          <p:cNvCxnSpPr/>
          <p:nvPr/>
        </p:nvCxnSpPr>
        <p:spPr>
          <a:xfrm>
            <a:off x="250825" y="5142508"/>
            <a:ext cx="273685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משולש שווה שוקיים 7"/>
          <p:cNvSpPr/>
          <p:nvPr/>
        </p:nvSpPr>
        <p:spPr>
          <a:xfrm rot="10800000">
            <a:off x="2700338" y="5215533"/>
            <a:ext cx="287337" cy="71437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sp>
        <p:nvSpPr>
          <p:cNvPr id="9" name="משולש שווה שוקיים 8"/>
          <p:cNvSpPr/>
          <p:nvPr/>
        </p:nvSpPr>
        <p:spPr>
          <a:xfrm rot="10800000">
            <a:off x="250825" y="5215533"/>
            <a:ext cx="288925" cy="71437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sp>
        <p:nvSpPr>
          <p:cNvPr id="13" name="כותרת 1"/>
          <p:cNvSpPr txBox="1">
            <a:spLocks/>
          </p:cNvSpPr>
          <p:nvPr/>
        </p:nvSpPr>
        <p:spPr>
          <a:xfrm>
            <a:off x="3491880" y="764704"/>
            <a:ext cx="1944688" cy="4318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e-IL" sz="24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חתך א-</a:t>
            </a:r>
            <a:r>
              <a:rPr lang="he-IL" sz="2400" b="1" u="sng" dirty="0" err="1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א</a:t>
            </a:r>
            <a:r>
              <a:rPr lang="he-IL" sz="24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03648" y="188640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50" y="180110"/>
            <a:ext cx="644252" cy="63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תמונה 6" descr="בטחון פנים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52522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4"/>
          <p:cNvSpPr/>
          <p:nvPr/>
        </p:nvSpPr>
        <p:spPr>
          <a:xfrm>
            <a:off x="115618" y="116632"/>
            <a:ext cx="8920878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</p:spTree>
    <p:extLst>
      <p:ext uri="{BB962C8B-B14F-4D97-AF65-F5344CB8AC3E}">
        <p14:creationId xmlns:p14="http://schemas.microsoft.com/office/powerpoint/2010/main" val="142074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" t="2518" b="1141"/>
          <a:stretch>
            <a:fillRect/>
          </a:stretch>
        </p:blipFill>
        <p:spPr bwMode="auto">
          <a:xfrm>
            <a:off x="2835275" y="1311002"/>
            <a:ext cx="6129338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2398440"/>
            <a:ext cx="2449512" cy="196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מחבר ישר 6"/>
          <p:cNvCxnSpPr/>
          <p:nvPr/>
        </p:nvCxnSpPr>
        <p:spPr>
          <a:xfrm flipV="1">
            <a:off x="1539875" y="2253977"/>
            <a:ext cx="0" cy="1800225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משולש שווה שוקיים 7"/>
          <p:cNvSpPr/>
          <p:nvPr/>
        </p:nvSpPr>
        <p:spPr>
          <a:xfrm rot="16200000">
            <a:off x="1286669" y="2362721"/>
            <a:ext cx="288925" cy="71437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 dirty="0"/>
          </a:p>
        </p:txBody>
      </p:sp>
      <p:sp>
        <p:nvSpPr>
          <p:cNvPr id="9" name="משולש שווה שוקיים 8"/>
          <p:cNvSpPr/>
          <p:nvPr/>
        </p:nvSpPr>
        <p:spPr>
          <a:xfrm rot="16200000">
            <a:off x="1287463" y="3874815"/>
            <a:ext cx="287337" cy="71437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sp>
        <p:nvSpPr>
          <p:cNvPr id="12" name="TextBox 11"/>
          <p:cNvSpPr txBox="1"/>
          <p:nvPr/>
        </p:nvSpPr>
        <p:spPr>
          <a:xfrm>
            <a:off x="1403648" y="292586"/>
            <a:ext cx="6552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מכרז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19/2018 </a:t>
            </a:r>
            <a:r>
              <a:rPr lang="he-IL" sz="28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– </a:t>
            </a:r>
            <a:r>
              <a:rPr lang="he-IL" sz="28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הקמת תחנת כיבוי שדרות</a:t>
            </a:r>
            <a:endParaRPr lang="he-IL" sz="28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1" y="203299"/>
            <a:ext cx="711771" cy="70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4"/>
          <p:cNvSpPr/>
          <p:nvPr/>
        </p:nvSpPr>
        <p:spPr>
          <a:xfrm>
            <a:off x="115618" y="116632"/>
            <a:ext cx="8920878" cy="66247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 smtClean="0"/>
          </a:p>
        </p:txBody>
      </p:sp>
      <p:pic>
        <p:nvPicPr>
          <p:cNvPr id="18" name="תמונה 6" descr="בטחון פנים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6"/>
          <a:stretch>
            <a:fillRect/>
          </a:stretch>
        </p:blipFill>
        <p:spPr bwMode="auto">
          <a:xfrm>
            <a:off x="8252522" y="180110"/>
            <a:ext cx="756077" cy="87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כותרת 1"/>
          <p:cNvSpPr txBox="1">
            <a:spLocks/>
          </p:cNvSpPr>
          <p:nvPr/>
        </p:nvSpPr>
        <p:spPr>
          <a:xfrm>
            <a:off x="3491880" y="764704"/>
            <a:ext cx="1944688" cy="4318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e-IL" sz="2400" b="1" u="sng" dirty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חתך </a:t>
            </a:r>
            <a:r>
              <a:rPr lang="he-IL" sz="2400" b="1" u="sng" dirty="0" smtClean="0">
                <a:solidFill>
                  <a:srgbClr val="4F81BD">
                    <a:lumMod val="75000"/>
                  </a:srgbClr>
                </a:solidFill>
                <a:latin typeface="David" pitchFamily="34" charset="-79"/>
                <a:cs typeface="David" pitchFamily="34" charset="-79"/>
              </a:rPr>
              <a:t>ב-ב </a:t>
            </a:r>
            <a:endParaRPr lang="he-IL" sz="2400" b="1" u="sng" dirty="0">
              <a:solidFill>
                <a:srgbClr val="4F81BD">
                  <a:lumMod val="75000"/>
                </a:srgbClr>
              </a:solidFill>
              <a:latin typeface="David" pitchFamily="34" charset="-79"/>
              <a:cs typeface="David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5476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10688</TotalTime>
  <Words>352</Words>
  <Application>Microsoft Office PowerPoint</Application>
  <PresentationFormat>‫הצגה על המסך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14</vt:i4>
      </vt:variant>
    </vt:vector>
  </HeadingPairs>
  <TitlesOfParts>
    <vt:vector size="15" baseType="lpstr">
      <vt:lpstr>Office Theme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shahar</dc:creator>
  <cp:lastModifiedBy>יעקב בן ששון</cp:lastModifiedBy>
  <cp:revision>97</cp:revision>
  <dcterms:created xsi:type="dcterms:W3CDTF">2014-12-17T08:04:01Z</dcterms:created>
  <dcterms:modified xsi:type="dcterms:W3CDTF">2018-10-14T10:41:13Z</dcterms:modified>
</cp:coreProperties>
</file>